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13"/>
  </p:notesMasterIdLst>
  <p:handoutMasterIdLst>
    <p:handoutMasterId r:id="rId14"/>
  </p:handoutMasterIdLst>
  <p:sldIdLst>
    <p:sldId id="303" r:id="rId5"/>
    <p:sldId id="802" r:id="rId6"/>
    <p:sldId id="811" r:id="rId7"/>
    <p:sldId id="812" r:id="rId8"/>
    <p:sldId id="813" r:id="rId9"/>
    <p:sldId id="814" r:id="rId10"/>
    <p:sldId id="815" r:id="rId11"/>
    <p:sldId id="790" r:id="rId12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  <p:cmAuthor id="2" name="Huawei" initials="HW" lastIdx="3" clrIdx="1">
    <p:extLst>
      <p:ext uri="{19B8F6BF-5375-455C-9EA6-DF929625EA0E}">
        <p15:presenceInfo xmlns:p15="http://schemas.microsoft.com/office/powerpoint/2012/main" userId="Huawei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FF3300"/>
    <a:srgbClr val="62A14D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112" d="100"/>
          <a:sy n="112" d="100"/>
        </p:scale>
        <p:origin x="1800" y="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79" d="100"/>
          <a:sy n="79" d="100"/>
        </p:scale>
        <p:origin x="3954" y="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commentAuthors" Target="commentAuthors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11/9/2020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11/9/2020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391105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138624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4111726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7372935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0416800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6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33690049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7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4344026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 SA WG2 Meeting #142E (e-meeting)</a:t>
            </a:r>
          </a:p>
          <a:p>
            <a:r>
              <a:rPr lang="nb-NO" altLang="ko-KR" sz="1200" b="1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November 16 - November 20, 2020, Elbonia</a:t>
            </a:r>
            <a:endParaRPr lang="sv-SE" altLang="en-US" sz="1200" b="1" kern="1200" dirty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4732867" y="324480"/>
            <a:ext cx="2335351" cy="5501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1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S2-2008658</a:t>
            </a:r>
            <a:endParaRPr lang="en-US" altLang="zh-CN" sz="1400" b="1" kern="1200" dirty="0" smtClean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050" b="1" kern="1200" dirty="0" smtClean="0">
                <a:solidFill>
                  <a:srgbClr val="0000FF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</a:t>
            </a:r>
            <a:r>
              <a:rPr lang="en-US" altLang="zh-CN" sz="1050" b="1" kern="1200" baseline="0" dirty="0" smtClean="0">
                <a:solidFill>
                  <a:srgbClr val="0000FF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was S2-2007792</a:t>
            </a:r>
            <a:r>
              <a:rPr lang="en-US" altLang="zh-CN" sz="1050" b="1" kern="1200" dirty="0" smtClean="0">
                <a:solidFill>
                  <a:srgbClr val="0000FF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)</a:t>
            </a:r>
            <a:endParaRPr lang="en-GB" altLang="en-US" sz="1050" b="1" kern="1200" dirty="0">
              <a:solidFill>
                <a:srgbClr val="0000FF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2020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13"/>
          <p:cNvSpPr txBox="1"/>
          <p:nvPr userDrawn="1"/>
        </p:nvSpPr>
        <p:spPr>
          <a:xfrm>
            <a:off x="598505" y="6476639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2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300" dirty="0">
                <a:solidFill>
                  <a:schemeClr val="bg1"/>
                </a:solidFill>
                <a:latin typeface="+mn-lt"/>
              </a:rPr>
              <a:t>TSG SA </a:t>
            </a:r>
            <a:r>
              <a:rPr lang="en-GB" altLang="de-DE" sz="1300" dirty="0" smtClean="0">
                <a:solidFill>
                  <a:schemeClr val="bg1"/>
                </a:solidFill>
                <a:latin typeface="+mn-lt"/>
              </a:rPr>
              <a:t>WG2#142E</a:t>
            </a:r>
            <a:r>
              <a:rPr lang="en-GB" altLang="de-DE" sz="1300" baseline="0" dirty="0" smtClean="0">
                <a:solidFill>
                  <a:schemeClr val="bg1"/>
                </a:solidFill>
                <a:latin typeface="+mn-lt"/>
              </a:rPr>
              <a:t> Electronic meeting, </a:t>
            </a:r>
            <a:r>
              <a:rPr lang="en-US" altLang="zh-CN" sz="1300" baseline="0" dirty="0" smtClean="0">
                <a:solidFill>
                  <a:schemeClr val="bg1"/>
                </a:solidFill>
                <a:latin typeface="+mn-lt"/>
              </a:rPr>
              <a:t>November</a:t>
            </a:r>
            <a:r>
              <a:rPr lang="en-GB" altLang="de-DE" sz="1300" baseline="0" dirty="0" smtClean="0">
                <a:solidFill>
                  <a:schemeClr val="bg1"/>
                </a:solidFill>
                <a:latin typeface="+mn-lt"/>
              </a:rPr>
              <a:t> 16 – November 20, 2020</a:t>
            </a:r>
            <a:endParaRPr lang="en-GB" altLang="de-DE" sz="1300" dirty="0" smtClean="0">
              <a:solidFill>
                <a:schemeClr val="bg1"/>
              </a:solidFill>
              <a:latin typeface="+mn-lt"/>
            </a:endParaRPr>
          </a:p>
          <a:p>
            <a:pPr>
              <a:defRPr/>
            </a:pPr>
            <a:endParaRPr lang="en-GB" altLang="ko-KR" sz="1200" spc="300" dirty="0" smtClean="0">
              <a:solidFill>
                <a:schemeClr val="bg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4" Type="http://schemas.openxmlformats.org/officeDocument/2006/relationships/hyperlink" Target="https://www.3gpp.org/ftp/Specs/archive/23_series/23.700-91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3600" dirty="0"/>
              <a:t> </a:t>
            </a:r>
            <a:r>
              <a:rPr lang="en-US" sz="3600" b="1" dirty="0"/>
              <a:t>FS_eNA_ph2 </a:t>
            </a: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3600" b="1" dirty="0"/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b="1" dirty="0"/>
              <a:t/>
            </a:r>
            <a:br>
              <a:rPr lang="en-US" altLang="en-US" sz="2000" b="1" dirty="0"/>
            </a:br>
            <a:r>
              <a:rPr lang="en-GB" sz="1800" b="1" dirty="0">
                <a:latin typeface="Arial" charset="0"/>
              </a:rPr>
              <a:t>Xiaobo </a:t>
            </a:r>
            <a:r>
              <a:rPr lang="en-GB" sz="1800" b="1" dirty="0" smtClean="0">
                <a:latin typeface="Arial" charset="0"/>
              </a:rPr>
              <a:t>Wu (</a:t>
            </a:r>
            <a:r>
              <a:rPr lang="en-GB" sz="1800" b="1" dirty="0">
                <a:latin typeface="Arial" charset="0"/>
              </a:rPr>
              <a:t>Huawei), </a:t>
            </a:r>
            <a:r>
              <a:rPr lang="en-GB" sz="1800" b="1" dirty="0" err="1">
                <a:latin typeface="Arial" charset="0"/>
              </a:rPr>
              <a:t>Aihua</a:t>
            </a:r>
            <a:r>
              <a:rPr lang="en-GB" sz="1800" b="1" dirty="0">
                <a:latin typeface="Arial" charset="0"/>
              </a:rPr>
              <a:t> </a:t>
            </a:r>
            <a:r>
              <a:rPr lang="en-GB" sz="1800" b="1" dirty="0" smtClean="0">
                <a:latin typeface="Arial" charset="0"/>
              </a:rPr>
              <a:t>Li (</a:t>
            </a:r>
            <a:r>
              <a:rPr lang="en-GB" sz="1800" b="1" dirty="0">
                <a:latin typeface="Arial" charset="0"/>
              </a:rPr>
              <a:t>China Mobile)</a:t>
            </a: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241789" y="2557621"/>
            <a:ext cx="8554480" cy="3706446"/>
          </a:xfrm>
        </p:spPr>
        <p:txBody>
          <a:bodyPr/>
          <a:lstStyle/>
          <a:p>
            <a:r>
              <a:rPr lang="de-DE" altLang="de-DE" sz="2000" dirty="0"/>
              <a:t>Progress since </a:t>
            </a:r>
            <a:r>
              <a:rPr lang="de-DE" altLang="de-DE" sz="2000" dirty="0" smtClean="0"/>
              <a:t>SA#89E:</a:t>
            </a:r>
            <a:endParaRPr lang="de-DE" altLang="de-DE" sz="2000" dirty="0"/>
          </a:p>
          <a:p>
            <a:pPr lvl="1">
              <a:spcBef>
                <a:spcPts val="300"/>
              </a:spcBef>
              <a:defRPr/>
            </a:pPr>
            <a:r>
              <a:rPr lang="en-US" altLang="zh-CN" sz="1200" dirty="0" smtClean="0"/>
              <a:t>43 contributions agreed to update current solutions; 29 contributions are agreed to evaluate or conclude the Key Issues.</a:t>
            </a:r>
          </a:p>
          <a:p>
            <a:pPr lvl="1">
              <a:spcBef>
                <a:spcPts val="300"/>
              </a:spcBef>
              <a:defRPr/>
            </a:pPr>
            <a:r>
              <a:rPr lang="de-DE" altLang="zh-CN" sz="1200" dirty="0"/>
              <a:t>18 KIs potential for R17 (21 KIs in total captured in TR with 3 K</a:t>
            </a:r>
            <a:r>
              <a:rPr lang="en-US" altLang="zh-CN" sz="1200" dirty="0"/>
              <a:t>Is not to be progressed in R17)</a:t>
            </a:r>
            <a:endParaRPr lang="de-DE" altLang="zh-CN" sz="1200" dirty="0"/>
          </a:p>
          <a:p>
            <a:pPr lvl="2">
              <a:spcBef>
                <a:spcPts val="300"/>
              </a:spcBef>
              <a:defRPr/>
            </a:pPr>
            <a:r>
              <a:rPr lang="de-DE" altLang="zh-CN" sz="1200" dirty="0"/>
              <a:t>Interim evaluation agreed for 14 KIs </a:t>
            </a:r>
            <a:r>
              <a:rPr lang="en-US" altLang="zh-CN" sz="1200" dirty="0"/>
              <a:t>(i.e. </a:t>
            </a:r>
            <a:r>
              <a:rPr lang="de-DE" altLang="zh-CN" sz="1200" dirty="0"/>
              <a:t>KI #1, KI#2, KI#4, KI#8, KI#9, KI#10, KI#11, KI#12, KI#13, KI#15, KI#16, KI#18, KI#19 and KI#20) and  no interim evaluation agreed for 4 KIs </a:t>
            </a:r>
            <a:r>
              <a:rPr lang="en-US" altLang="zh-CN" sz="1200" dirty="0"/>
              <a:t>( i.e.  Interim evaluation for KI#14 and KI#21 postponed and no interim evaluation for KI#7 and KI#17 proposed)</a:t>
            </a:r>
            <a:endParaRPr lang="de-DE" altLang="zh-CN" sz="1200" dirty="0"/>
          </a:p>
          <a:p>
            <a:pPr lvl="2">
              <a:spcBef>
                <a:spcPts val="300"/>
              </a:spcBef>
              <a:defRPr/>
            </a:pPr>
            <a:r>
              <a:rPr lang="de-DE" altLang="zh-CN" sz="1200" dirty="0"/>
              <a:t>Interim conclusion agreed for </a:t>
            </a:r>
            <a:r>
              <a:rPr lang="de-DE" altLang="zh-CN" sz="1200" dirty="0" smtClean="0"/>
              <a:t>11 </a:t>
            </a:r>
            <a:r>
              <a:rPr lang="de-DE" altLang="zh-CN" sz="1200" dirty="0"/>
              <a:t>KIs i.e. KI #1, KI#2, KI#4, KI#8, KI#10, KI#11, KI#12, KI#13, KI#15, KI#16, </a:t>
            </a:r>
            <a:r>
              <a:rPr lang="de-DE" altLang="zh-CN" sz="1200" dirty="0" smtClean="0"/>
              <a:t>and KI#19 </a:t>
            </a:r>
            <a:r>
              <a:rPr lang="en-US" altLang="zh-CN" sz="1200" dirty="0" smtClean="0"/>
              <a:t>and final conclusion agreed for KI#20 and interim </a:t>
            </a:r>
            <a:r>
              <a:rPr lang="en-US" altLang="zh-CN" sz="1200" dirty="0"/>
              <a:t>conclusion for KI#14 and KI#21 postponed.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400" dirty="0"/>
          </a:p>
          <a:p>
            <a:r>
              <a:rPr lang="en-US" altLang="de-DE" sz="2000" dirty="0"/>
              <a:t>RAN impacts or dependencies:</a:t>
            </a:r>
          </a:p>
          <a:p>
            <a:pPr lvl="1"/>
            <a:r>
              <a:rPr lang="en-US" altLang="de-DE" sz="1400" dirty="0" smtClean="0"/>
              <a:t>None</a:t>
            </a:r>
          </a:p>
          <a:p>
            <a:pPr marL="0" indent="0">
              <a:buNone/>
            </a:pPr>
            <a:endParaRPr lang="en-US" altLang="de-DE" sz="1200" dirty="0"/>
          </a:p>
          <a:p>
            <a:r>
              <a:rPr lang="en-US" altLang="de-DE" sz="2000" dirty="0" smtClean="0"/>
              <a:t>Next </a:t>
            </a:r>
            <a:r>
              <a:rPr lang="en-US" altLang="de-DE" sz="2000" dirty="0"/>
              <a:t>steps: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400" dirty="0"/>
              <a:t>Final evaluation and </a:t>
            </a:r>
            <a:r>
              <a:rPr lang="en-US" altLang="zh-CN" sz="1400" dirty="0" smtClean="0"/>
              <a:t>conclusion for all the 18 KIs . </a:t>
            </a:r>
            <a:endParaRPr lang="en-US" altLang="zh-CN" sz="1400" dirty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400" dirty="0"/>
              <a:t>Submit TR 23.700-91 to SA#90 plenary for approval and agree a WID.</a:t>
            </a:r>
            <a:endParaRPr lang="en-US" altLang="zh-CN" sz="900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179388" y="83891"/>
            <a:ext cx="7112000" cy="1143000"/>
          </a:xfrm>
        </p:spPr>
        <p:txBody>
          <a:bodyPr/>
          <a:lstStyle/>
          <a:p>
            <a:r>
              <a:rPr lang="en-US" altLang="de-DE" b="1" dirty="0"/>
              <a:t>FS_eNA_ph2 status at SA#89-e</a:t>
            </a:r>
          </a:p>
        </p:txBody>
      </p:sp>
      <p:graphicFrame>
        <p:nvGraphicFramePr>
          <p:cNvPr id="5" name="Content Placeholder 8">
            <a:extLst>
              <a:ext uri="{FF2B5EF4-FFF2-40B4-BE49-F238E27FC236}">
                <a16:creationId xmlns:a16="http://schemas.microsoft.com/office/drawing/2014/main" xmlns="" id="{2033FE64-1FFA-48D9-81A7-04C4D37364C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1203157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7050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7714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FS_eNA_Ph2</a:t>
                      </a:r>
                      <a:r>
                        <a:rPr lang="en-US" sz="1400" b="1" kern="1200" baseline="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b="1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Enablers for Network Automation for 5G - phase 2</a:t>
                      </a:r>
                      <a:endParaRPr lang="en-US" altLang="zh-CN" sz="1400" b="1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70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85%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June, </a:t>
                      </a: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20</a:t>
                      </a: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-&gt; </a:t>
                      </a: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2020</a:t>
                      </a:r>
                      <a:endParaRPr lang="en-US" sz="1400" b="1" i="0" dirty="0">
                        <a:solidFill>
                          <a:srgbClr val="7030A0"/>
                        </a:solidFill>
                        <a:latin typeface="+mn-lt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SP-190557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  <a:latin typeface="+mn-lt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0003670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179388" y="83891"/>
            <a:ext cx="7112000" cy="1143000"/>
          </a:xfrm>
        </p:spPr>
        <p:txBody>
          <a:bodyPr/>
          <a:lstStyle/>
          <a:p>
            <a:r>
              <a:rPr lang="en-US" altLang="de-DE" b="1" dirty="0"/>
              <a:t>FS_eNA_ph2 status after </a:t>
            </a:r>
            <a:r>
              <a:rPr lang="en-US" altLang="de-DE" b="1" dirty="0" smtClean="0"/>
              <a:t>SA2#141E </a:t>
            </a:r>
            <a:r>
              <a:rPr lang="en-US" altLang="de-DE" b="1" dirty="0"/>
              <a:t>(</a:t>
            </a:r>
            <a:r>
              <a:rPr lang="en-US" altLang="de-DE" b="1" dirty="0" smtClean="0"/>
              <a:t>1/5)</a:t>
            </a:r>
            <a:endParaRPr lang="en-US" altLang="de-DE" b="1" dirty="0"/>
          </a:p>
        </p:txBody>
      </p:sp>
      <p:sp>
        <p:nvSpPr>
          <p:cNvPr id="11" name="Content Placeholder 7"/>
          <p:cNvSpPr>
            <a:spLocks noGrp="1"/>
          </p:cNvSpPr>
          <p:nvPr>
            <p:ph sz="half" idx="2"/>
          </p:nvPr>
        </p:nvSpPr>
        <p:spPr>
          <a:xfrm>
            <a:off x="340971" y="2467971"/>
            <a:ext cx="8554481" cy="3796095"/>
          </a:xfrm>
          <a:noFill/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de-DE" sz="160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FS_eNA_ph2 TR </a:t>
            </a:r>
            <a:r>
              <a:rPr lang="en-US" altLang="de-DE" sz="1200" dirty="0" smtClean="0"/>
              <a:t>23.700-91 is </a:t>
            </a:r>
            <a:r>
              <a:rPr lang="en-US" altLang="de-DE" sz="1200" dirty="0"/>
              <a:t>available </a:t>
            </a:r>
            <a:r>
              <a:rPr lang="en-US" altLang="de-DE" sz="1200" dirty="0">
                <a:hlinkClick r:id="rId4"/>
              </a:rPr>
              <a:t>here</a:t>
            </a:r>
            <a:r>
              <a:rPr lang="en-US" altLang="de-DE" sz="1200" dirty="0" smtClean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200" dirty="0"/>
              <a:t>18 KIs </a:t>
            </a:r>
            <a:r>
              <a:rPr lang="de-DE" altLang="zh-CN" sz="1200" dirty="0" smtClean="0"/>
              <a:t>poten</a:t>
            </a:r>
            <a:r>
              <a:rPr lang="en-US" altLang="zh-CN" sz="1200" dirty="0" smtClean="0"/>
              <a:t>t</a:t>
            </a:r>
            <a:r>
              <a:rPr lang="de-DE" altLang="zh-CN" sz="1200" dirty="0" smtClean="0"/>
              <a:t>ial </a:t>
            </a:r>
            <a:r>
              <a:rPr lang="de-DE" altLang="zh-CN" sz="1200" dirty="0"/>
              <a:t>for R17 (21 KIs in total </a:t>
            </a:r>
            <a:r>
              <a:rPr lang="de-DE" altLang="zh-CN" sz="1200" dirty="0" smtClean="0"/>
              <a:t>captured in </a:t>
            </a:r>
            <a:r>
              <a:rPr lang="de-DE" altLang="zh-CN" sz="1200" dirty="0"/>
              <a:t>TR with 3 K</a:t>
            </a:r>
            <a:r>
              <a:rPr lang="en-US" altLang="zh-CN" sz="1200" dirty="0"/>
              <a:t>Is not to be progressed in R17</a:t>
            </a:r>
            <a:r>
              <a:rPr lang="en-US" altLang="zh-CN" sz="1200" dirty="0" smtClean="0"/>
              <a:t>) and 77 </a:t>
            </a:r>
            <a:r>
              <a:rPr lang="en-US" altLang="zh-CN" sz="1200" dirty="0"/>
              <a:t>solutions in the </a:t>
            </a:r>
            <a:r>
              <a:rPr lang="en-US" altLang="zh-CN" sz="1200" dirty="0" smtClean="0"/>
              <a:t>TR.</a:t>
            </a:r>
            <a:endParaRPr lang="en-US" altLang="de-DE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/>
              <a:t>Key Issue #1: Logical decomposition of NWDAF and possible interactions between logical functions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9 </a:t>
            </a:r>
            <a:r>
              <a:rPr lang="en-US" altLang="zh-CN" sz="1200" dirty="0"/>
              <a:t>solutions are </a:t>
            </a:r>
            <a:r>
              <a:rPr lang="en-US" altLang="zh-CN" sz="1200" dirty="0" smtClean="0"/>
              <a:t>documented </a:t>
            </a:r>
            <a:r>
              <a:rPr lang="en-US" altLang="zh-CN" sz="1200" dirty="0"/>
              <a:t>for this key issue. </a:t>
            </a:r>
            <a:r>
              <a:rPr lang="en-US" altLang="zh-CN" sz="1200" dirty="0" smtClean="0"/>
              <a:t>Interim evaluation </a:t>
            </a:r>
            <a:r>
              <a:rPr lang="en-US" altLang="zh-CN" sz="1200" dirty="0"/>
              <a:t>and </a:t>
            </a:r>
            <a:r>
              <a:rPr lang="en-US" altLang="zh-CN" sz="1200" dirty="0" smtClean="0"/>
              <a:t>conclusion agreed.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</a:t>
            </a:r>
            <a:r>
              <a:rPr lang="en-US" altLang="zh-CN" sz="1200" dirty="0" smtClean="0"/>
              <a:t>Final evaluation </a:t>
            </a:r>
            <a:r>
              <a:rPr lang="en-US" altLang="zh-CN" sz="1200" dirty="0"/>
              <a:t>and </a:t>
            </a:r>
            <a:r>
              <a:rPr lang="en-US" altLang="zh-CN" sz="1200" dirty="0" smtClean="0"/>
              <a:t>conclusion.</a:t>
            </a:r>
            <a:endParaRPr lang="en-GB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 smtClean="0"/>
              <a:t>Key </a:t>
            </a:r>
            <a:r>
              <a:rPr lang="en-GB" altLang="zh-CN" sz="1600" dirty="0"/>
              <a:t>Issue #2: Multiple NWDAF instances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27 solutions are documented for this key issue. The KI has been categorized into four groups and evaluated and partially </a:t>
            </a:r>
            <a:r>
              <a:rPr lang="en-US" altLang="zh-CN" sz="1200" dirty="0" smtClean="0"/>
              <a:t>concluded.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</a:t>
            </a:r>
            <a:r>
              <a:rPr lang="en-US" altLang="zh-CN" sz="1200" dirty="0" smtClean="0"/>
              <a:t>Final evaluation </a:t>
            </a:r>
            <a:r>
              <a:rPr lang="en-US" altLang="zh-CN" sz="1200" dirty="0"/>
              <a:t>and </a:t>
            </a:r>
            <a:r>
              <a:rPr lang="en-US" altLang="zh-CN" sz="1200" dirty="0" smtClean="0"/>
              <a:t>conclusion.</a:t>
            </a:r>
            <a:endParaRPr lang="en-GB" altLang="zh-CN" sz="1200" strike="sngStrike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 smtClean="0">
                <a:solidFill>
                  <a:schemeClr val="bg1">
                    <a:lumMod val="65000"/>
                  </a:schemeClr>
                </a:solidFill>
              </a:rPr>
              <a:t>Key </a:t>
            </a:r>
            <a:r>
              <a:rPr lang="en-GB" altLang="zh-CN" sz="1600" dirty="0">
                <a:solidFill>
                  <a:schemeClr val="bg1">
                    <a:lumMod val="65000"/>
                  </a:schemeClr>
                </a:solidFill>
              </a:rPr>
              <a:t>Issue #3: Mapping of NWDAF use cases to NFs and identify actions that could be taken based on NWDAF analytics and predictions (</a:t>
            </a: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</a:rPr>
              <a:t>NOT to be progressed in R17</a:t>
            </a:r>
            <a:r>
              <a:rPr lang="en-GB" altLang="zh-CN" sz="1600" dirty="0">
                <a:solidFill>
                  <a:schemeClr val="bg1">
                    <a:lumMod val="65000"/>
                  </a:schemeClr>
                </a:solidFill>
              </a:rPr>
              <a:t>)</a:t>
            </a:r>
          </a:p>
        </p:txBody>
      </p:sp>
      <p:graphicFrame>
        <p:nvGraphicFramePr>
          <p:cNvPr id="5" name="Content Placeholder 8">
            <a:extLst>
              <a:ext uri="{FF2B5EF4-FFF2-40B4-BE49-F238E27FC236}">
                <a16:creationId xmlns:a16="http://schemas.microsoft.com/office/drawing/2014/main" xmlns="" id="{2033FE64-1FFA-48D9-81A7-04C4D37364C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10520354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7050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7714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FS_eNA_Ph2</a:t>
                      </a:r>
                      <a:r>
                        <a:rPr lang="en-US" sz="1400" b="1" kern="1200" baseline="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b="1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Enablers for Network Automation for 5G - phase 2</a:t>
                      </a:r>
                      <a:endParaRPr lang="en-US" altLang="zh-CN" sz="1400" b="1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70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85%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June, </a:t>
                      </a: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20</a:t>
                      </a: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-&gt; </a:t>
                      </a: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2020</a:t>
                      </a:r>
                      <a:endParaRPr lang="en-US" sz="1400" b="1" i="0" dirty="0">
                        <a:solidFill>
                          <a:srgbClr val="7030A0"/>
                        </a:solidFill>
                        <a:latin typeface="+mn-lt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SP-190557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  <a:latin typeface="+mn-lt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9885158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179388" y="83891"/>
            <a:ext cx="7112000" cy="1143000"/>
          </a:xfrm>
        </p:spPr>
        <p:txBody>
          <a:bodyPr/>
          <a:lstStyle/>
          <a:p>
            <a:r>
              <a:rPr lang="en-US" altLang="de-DE" b="1" dirty="0"/>
              <a:t>FS_eNA_ph2 status after </a:t>
            </a:r>
            <a:r>
              <a:rPr lang="en-US" altLang="de-DE" b="1" dirty="0" smtClean="0"/>
              <a:t>SA2#14</a:t>
            </a:r>
            <a:r>
              <a:rPr lang="en-US" altLang="zh-CN" b="1" dirty="0" smtClean="0"/>
              <a:t>1</a:t>
            </a:r>
            <a:r>
              <a:rPr lang="en-US" altLang="de-DE" b="1" dirty="0" smtClean="0"/>
              <a:t>E </a:t>
            </a:r>
            <a:r>
              <a:rPr lang="en-US" altLang="de-DE" b="1" dirty="0"/>
              <a:t>(2/5)</a:t>
            </a:r>
          </a:p>
        </p:txBody>
      </p:sp>
      <p:sp>
        <p:nvSpPr>
          <p:cNvPr id="7" name="Content Placeholder 7"/>
          <p:cNvSpPr>
            <a:spLocks noGrp="1"/>
          </p:cNvSpPr>
          <p:nvPr>
            <p:ph sz="half" idx="2"/>
          </p:nvPr>
        </p:nvSpPr>
        <p:spPr>
          <a:xfrm>
            <a:off x="340971" y="1408291"/>
            <a:ext cx="8554481" cy="4855775"/>
          </a:xfrm>
          <a:noFill/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/>
              <a:t>Key Issue #4: Remaining aspects on how to ensure that slice SLA is guaranteed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1 solution is documented for this key issue</a:t>
            </a:r>
            <a:r>
              <a:rPr lang="en-US" altLang="zh-CN" sz="1200" dirty="0" smtClean="0"/>
              <a:t>. </a:t>
            </a:r>
            <a:r>
              <a:rPr lang="en-US" altLang="zh-CN" sz="1200" dirty="0"/>
              <a:t>Interim evaluation and conclusion </a:t>
            </a:r>
            <a:r>
              <a:rPr lang="en-US" altLang="zh-CN" sz="1200" dirty="0" smtClean="0"/>
              <a:t>agreed.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Final evaluation and conclusion.</a:t>
            </a:r>
            <a:endParaRPr lang="en-GB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 smtClean="0">
                <a:solidFill>
                  <a:schemeClr val="bg1">
                    <a:lumMod val="65000"/>
                  </a:schemeClr>
                </a:solidFill>
              </a:rPr>
              <a:t>Key </a:t>
            </a:r>
            <a:r>
              <a:rPr lang="en-GB" altLang="zh-CN" sz="1600" dirty="0">
                <a:solidFill>
                  <a:schemeClr val="bg1">
                    <a:lumMod val="65000"/>
                  </a:schemeClr>
                </a:solidFill>
              </a:rPr>
              <a:t>Issue #5: New types of outputs provided by NWDAF (</a:t>
            </a: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</a:rPr>
              <a:t>NOT to be progressed in R17</a:t>
            </a:r>
            <a:r>
              <a:rPr lang="en-GB" altLang="zh-CN" sz="1600" dirty="0">
                <a:solidFill>
                  <a:schemeClr val="bg1">
                    <a:lumMod val="65000"/>
                  </a:schemeClr>
                </a:solidFill>
              </a:rPr>
              <a:t>)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</a:rPr>
              <a:t>Key Issue #6: </a:t>
            </a:r>
            <a:r>
              <a:rPr lang="en-GB" altLang="zh-CN" sz="1600" dirty="0">
                <a:solidFill>
                  <a:schemeClr val="bg1">
                    <a:lumMod val="65000"/>
                  </a:schemeClr>
                </a:solidFill>
              </a:rPr>
              <a:t>Study possible mechanisms for improved correctness of NWDAF analytics (</a:t>
            </a: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</a:rPr>
              <a:t>NOT to be progressed in R17</a:t>
            </a:r>
            <a:r>
              <a:rPr lang="en-GB" altLang="zh-CN" sz="1600" dirty="0">
                <a:solidFill>
                  <a:schemeClr val="bg1">
                    <a:lumMod val="65000"/>
                  </a:schemeClr>
                </a:solidFill>
              </a:rPr>
              <a:t>)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/>
              <a:t>Key Issue #7: Adding Application attributes and KPIs as the Input data in some services described in TS 23.288 [5]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1 solution is documented for this key issue and no </a:t>
            </a:r>
            <a:r>
              <a:rPr lang="en-US" altLang="zh-CN" sz="1200" dirty="0"/>
              <a:t>interim evaluation and </a:t>
            </a:r>
            <a:r>
              <a:rPr lang="en-US" altLang="zh-CN" sz="1200" dirty="0" smtClean="0"/>
              <a:t>conclusion is proposed.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</a:t>
            </a:r>
            <a:r>
              <a:rPr lang="en-US" altLang="zh-CN" sz="1200" dirty="0" smtClean="0"/>
              <a:t>Final evaluation </a:t>
            </a:r>
            <a:r>
              <a:rPr lang="en-US" altLang="zh-CN" sz="1200" dirty="0"/>
              <a:t>and conclusion.</a:t>
            </a:r>
            <a:endParaRPr lang="en-GB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/>
              <a:t>Key Issue #8: UE data as an input for analytics generation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7 </a:t>
            </a:r>
            <a:r>
              <a:rPr lang="en-US" altLang="zh-CN" sz="1200" dirty="0"/>
              <a:t>solutions are documented for this key issue. Interim evaluation and conclusion 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Final evaluation and </a:t>
            </a:r>
            <a:r>
              <a:rPr lang="en-US" altLang="zh-CN" sz="1200" dirty="0" smtClean="0"/>
              <a:t>conclusion.</a:t>
            </a:r>
            <a:endParaRPr lang="en-GB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 smtClean="0"/>
              <a:t>Key </a:t>
            </a:r>
            <a:r>
              <a:rPr lang="en-GB" altLang="zh-CN" sz="1600" dirty="0"/>
              <a:t>Issue #9: Dispersion analytic output provided by NWDAF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2 solutions are </a:t>
            </a:r>
            <a:r>
              <a:rPr lang="en-US" altLang="zh-CN" sz="1200" dirty="0"/>
              <a:t>documented for this key issue. </a:t>
            </a:r>
            <a:r>
              <a:rPr lang="en-US" altLang="zh-CN" sz="1200" dirty="0" smtClean="0"/>
              <a:t>Interim </a:t>
            </a:r>
            <a:r>
              <a:rPr lang="en-US" altLang="zh-CN" sz="1200" dirty="0"/>
              <a:t>evaluation </a:t>
            </a:r>
            <a:r>
              <a:rPr lang="en-US" altLang="zh-CN" sz="1200" dirty="0" smtClean="0"/>
              <a:t>agreed and no interim conclusion is proposed.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Final evaluation and </a:t>
            </a:r>
            <a:r>
              <a:rPr lang="en-US" altLang="zh-CN" sz="1200" dirty="0" smtClean="0"/>
              <a:t>conclusion.</a:t>
            </a:r>
            <a:endParaRPr lang="en-GB" altLang="zh-CN" sz="1200" dirty="0" smtClean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 smtClean="0"/>
              <a:t>Key </a:t>
            </a:r>
            <a:r>
              <a:rPr lang="en-GB" altLang="zh-CN" sz="1600" dirty="0"/>
              <a:t>Issue #10: NWDAF Assisted UP Optimization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3 solutions are </a:t>
            </a:r>
            <a:r>
              <a:rPr lang="en-US" altLang="zh-CN" sz="1200" dirty="0"/>
              <a:t>documented for this key issue. Interim evaluation and conclusion 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Final evaluation and conclusion.</a:t>
            </a:r>
            <a:endParaRPr lang="en-GB" altLang="zh-CN" sz="1200" dirty="0"/>
          </a:p>
        </p:txBody>
      </p:sp>
    </p:spTree>
    <p:extLst>
      <p:ext uri="{BB962C8B-B14F-4D97-AF65-F5344CB8AC3E}">
        <p14:creationId xmlns:p14="http://schemas.microsoft.com/office/powerpoint/2010/main" val="402049130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179388" y="83891"/>
            <a:ext cx="7112000" cy="1143000"/>
          </a:xfrm>
        </p:spPr>
        <p:txBody>
          <a:bodyPr/>
          <a:lstStyle/>
          <a:p>
            <a:r>
              <a:rPr lang="en-US" altLang="de-DE" b="1" dirty="0"/>
              <a:t>FS_eNA_ph2 status after </a:t>
            </a:r>
            <a:r>
              <a:rPr lang="en-US" altLang="de-DE" b="1" dirty="0" smtClean="0"/>
              <a:t>SA2#14</a:t>
            </a:r>
            <a:r>
              <a:rPr lang="en-US" altLang="zh-CN" b="1" dirty="0" smtClean="0"/>
              <a:t>1</a:t>
            </a:r>
            <a:r>
              <a:rPr lang="en-US" altLang="de-DE" b="1" dirty="0" smtClean="0"/>
              <a:t>E </a:t>
            </a:r>
            <a:r>
              <a:rPr lang="en-US" altLang="de-DE" b="1" dirty="0"/>
              <a:t>(3/5)</a:t>
            </a:r>
          </a:p>
        </p:txBody>
      </p:sp>
      <p:sp>
        <p:nvSpPr>
          <p:cNvPr id="7" name="Content Placeholder 7"/>
          <p:cNvSpPr>
            <a:spLocks noGrp="1"/>
          </p:cNvSpPr>
          <p:nvPr>
            <p:ph sz="half" idx="2"/>
          </p:nvPr>
        </p:nvSpPr>
        <p:spPr>
          <a:xfrm>
            <a:off x="340971" y="998088"/>
            <a:ext cx="8554481" cy="5471077"/>
          </a:xfrm>
          <a:noFill/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zh-CN" sz="1600" dirty="0"/>
              <a:t>Key Issue #11: </a:t>
            </a:r>
            <a:r>
              <a:rPr lang="en-GB" altLang="zh-CN" sz="1600" dirty="0"/>
              <a:t>Increasing efficiency of data collection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19 solutions are documented for this key issue. The KI has been categorized into </a:t>
            </a:r>
            <a:r>
              <a:rPr lang="en-US" altLang="zh-CN" sz="1200" dirty="0" smtClean="0"/>
              <a:t>two groups i.e. </a:t>
            </a:r>
            <a:r>
              <a:rPr lang="en-US" altLang="zh-CN" sz="1200" dirty="0"/>
              <a:t>solutions with/without architectural </a:t>
            </a:r>
            <a:r>
              <a:rPr lang="en-US" altLang="zh-CN" sz="1200" dirty="0" smtClean="0"/>
              <a:t>changes.</a:t>
            </a:r>
            <a:r>
              <a:rPr lang="en-US" altLang="zh-CN" sz="1200" u="sng" dirty="0" smtClean="0"/>
              <a:t> </a:t>
            </a:r>
            <a:r>
              <a:rPr lang="en-US" altLang="zh-CN" sz="1200" dirty="0" smtClean="0"/>
              <a:t>Interim </a:t>
            </a:r>
            <a:r>
              <a:rPr lang="en-US" altLang="zh-CN" sz="1200" dirty="0"/>
              <a:t>evaluation agreed and interim conclusion agreed (partially)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Final evaluation and conclusion.</a:t>
            </a:r>
            <a:endParaRPr lang="en-GB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 smtClean="0"/>
              <a:t>Key </a:t>
            </a:r>
            <a:r>
              <a:rPr lang="en-GB" altLang="zh-CN" sz="1600" dirty="0"/>
              <a:t>issue #12: NWDAF-assisted RFSP policy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5 </a:t>
            </a:r>
            <a:r>
              <a:rPr lang="en-US" altLang="zh-CN" sz="1200" dirty="0"/>
              <a:t>solutions are </a:t>
            </a:r>
            <a:r>
              <a:rPr lang="en-US" altLang="zh-CN" sz="1200" dirty="0" smtClean="0"/>
              <a:t>documented </a:t>
            </a:r>
            <a:r>
              <a:rPr lang="en-US" altLang="zh-CN" sz="1200" dirty="0"/>
              <a:t>for this key </a:t>
            </a:r>
            <a:r>
              <a:rPr lang="en-US" altLang="zh-CN" sz="1200" dirty="0" smtClean="0"/>
              <a:t>issue. </a:t>
            </a:r>
            <a:r>
              <a:rPr lang="en-US" altLang="zh-CN" sz="1200" dirty="0"/>
              <a:t>Interim evaluation and conclusion </a:t>
            </a:r>
            <a:r>
              <a:rPr lang="en-US" altLang="zh-CN" sz="1200" dirty="0" smtClean="0"/>
              <a:t>agreed.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Final evaluation and </a:t>
            </a:r>
            <a:r>
              <a:rPr lang="en-US" altLang="zh-CN" sz="1200" dirty="0" smtClean="0"/>
              <a:t>conclusion.</a:t>
            </a:r>
            <a:endParaRPr lang="en-GB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 smtClean="0"/>
              <a:t>Key Issue #13: Triggering conditions for analytics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6 </a:t>
            </a:r>
            <a:r>
              <a:rPr lang="en-US" altLang="zh-CN" sz="1200" dirty="0"/>
              <a:t>solutions are documented for this key issue. Interim evaluation and conclusion 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Final evaluation and conclusion.</a:t>
            </a:r>
            <a:endParaRPr lang="en-GB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 smtClean="0"/>
              <a:t>Key </a:t>
            </a:r>
            <a:r>
              <a:rPr lang="en-GB" altLang="zh-CN" sz="1600" dirty="0"/>
              <a:t>Issue #14: NWDAF-assisted application detection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1 solution is </a:t>
            </a:r>
            <a:r>
              <a:rPr lang="en-US" altLang="zh-CN" sz="1200" dirty="0"/>
              <a:t>documented for this key </a:t>
            </a:r>
            <a:r>
              <a:rPr lang="en-US" altLang="zh-CN" sz="1200" dirty="0" smtClean="0"/>
              <a:t>issue and </a:t>
            </a:r>
            <a:r>
              <a:rPr lang="en-US" altLang="zh-CN" sz="1200" dirty="0"/>
              <a:t>interim </a:t>
            </a:r>
            <a:r>
              <a:rPr lang="en-US" altLang="zh-CN" sz="1200" dirty="0" smtClean="0"/>
              <a:t>evaluation </a:t>
            </a:r>
            <a:r>
              <a:rPr lang="en-US" altLang="zh-CN" sz="1200" dirty="0"/>
              <a:t>and </a:t>
            </a:r>
            <a:r>
              <a:rPr lang="en-US" altLang="zh-CN" sz="1200" dirty="0" smtClean="0"/>
              <a:t>conclusion postponed. 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Final evaluation and conclusion.</a:t>
            </a:r>
            <a:endParaRPr lang="en-GB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 smtClean="0"/>
              <a:t>Key </a:t>
            </a:r>
            <a:r>
              <a:rPr lang="en-GB" altLang="zh-CN" sz="1600" dirty="0"/>
              <a:t>Issue #15: User consent for UE data collection/analysis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2 existing solutions are </a:t>
            </a:r>
            <a:r>
              <a:rPr lang="en-US" altLang="zh-CN" sz="1200" dirty="0"/>
              <a:t>documented </a:t>
            </a:r>
            <a:r>
              <a:rPr lang="en-US" altLang="zh-CN" sz="1200" dirty="0" smtClean="0"/>
              <a:t>for this key </a:t>
            </a:r>
            <a:r>
              <a:rPr lang="en-US" altLang="zh-CN" sz="1200" dirty="0"/>
              <a:t>issue. Interim evaluation and conclusion 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Final evaluation and conclusion.</a:t>
            </a:r>
            <a:endParaRPr lang="en-GB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 smtClean="0"/>
              <a:t>Key </a:t>
            </a:r>
            <a:r>
              <a:rPr lang="en-GB" altLang="zh-CN" sz="1600" dirty="0"/>
              <a:t>Issue #16: UP optimization for edge computing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6</a:t>
            </a:r>
            <a:r>
              <a:rPr lang="en-US" altLang="zh-CN" sz="1200" dirty="0"/>
              <a:t> </a:t>
            </a:r>
            <a:r>
              <a:rPr lang="en-US" altLang="zh-CN" sz="1200" dirty="0" smtClean="0"/>
              <a:t>solutions </a:t>
            </a:r>
            <a:r>
              <a:rPr lang="en-US" altLang="zh-CN" sz="1200" dirty="0"/>
              <a:t>are documented for this key issue. Interim evaluation and conclusion 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Final evaluation and conclusion.</a:t>
            </a:r>
            <a:endParaRPr lang="en-GB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 smtClean="0"/>
              <a:t>Key </a:t>
            </a:r>
            <a:r>
              <a:rPr lang="en-GB" altLang="zh-CN" sz="1600" dirty="0"/>
              <a:t>Issue #17: Definition of accuracy </a:t>
            </a:r>
            <a:r>
              <a:rPr lang="en-GB" altLang="zh-CN" sz="1600" dirty="0" smtClean="0"/>
              <a:t>levels</a:t>
            </a:r>
            <a:endParaRPr lang="en-GB" altLang="zh-CN" sz="16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1 </a:t>
            </a:r>
            <a:r>
              <a:rPr lang="en-US" altLang="zh-CN" sz="1200" dirty="0" smtClean="0"/>
              <a:t> solution </a:t>
            </a:r>
            <a:r>
              <a:rPr lang="en-US" altLang="zh-CN" sz="1200" dirty="0"/>
              <a:t>is documented for this key </a:t>
            </a:r>
            <a:r>
              <a:rPr lang="en-US" altLang="zh-CN" sz="1200" dirty="0" smtClean="0"/>
              <a:t>issue and </a:t>
            </a:r>
            <a:r>
              <a:rPr lang="en-US" altLang="zh-CN" sz="1200" dirty="0"/>
              <a:t>no interim evaluation and conclusion is proposed.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Final evaluation and conclusion.</a:t>
            </a:r>
            <a:endParaRPr lang="en-GB" altLang="zh-CN" sz="1200" dirty="0"/>
          </a:p>
        </p:txBody>
      </p:sp>
    </p:spTree>
    <p:extLst>
      <p:ext uri="{BB962C8B-B14F-4D97-AF65-F5344CB8AC3E}">
        <p14:creationId xmlns:p14="http://schemas.microsoft.com/office/powerpoint/2010/main" val="62924796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179388" y="83891"/>
            <a:ext cx="7112000" cy="1143000"/>
          </a:xfrm>
        </p:spPr>
        <p:txBody>
          <a:bodyPr/>
          <a:lstStyle/>
          <a:p>
            <a:r>
              <a:rPr lang="en-US" altLang="de-DE" b="1" dirty="0"/>
              <a:t>FS_eNA_ph2 status after </a:t>
            </a:r>
            <a:r>
              <a:rPr lang="en-US" altLang="de-DE" b="1" dirty="0" smtClean="0"/>
              <a:t>SA2#14</a:t>
            </a:r>
            <a:r>
              <a:rPr lang="en-US" altLang="zh-CN" b="1" dirty="0" smtClean="0"/>
              <a:t>1</a:t>
            </a:r>
            <a:r>
              <a:rPr lang="en-US" altLang="de-DE" b="1" dirty="0" smtClean="0"/>
              <a:t>E </a:t>
            </a:r>
            <a:r>
              <a:rPr lang="en-US" altLang="de-DE" b="1" dirty="0"/>
              <a:t>(4/5)</a:t>
            </a:r>
          </a:p>
        </p:txBody>
      </p:sp>
      <p:sp>
        <p:nvSpPr>
          <p:cNvPr id="7" name="Content Placeholder 7"/>
          <p:cNvSpPr>
            <a:spLocks noGrp="1"/>
          </p:cNvSpPr>
          <p:nvPr>
            <p:ph sz="half" idx="2"/>
          </p:nvPr>
        </p:nvSpPr>
        <p:spPr>
          <a:xfrm>
            <a:off x="340971" y="1408291"/>
            <a:ext cx="8554481" cy="4855775"/>
          </a:xfrm>
          <a:noFill/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/>
              <a:t>Key Issue #18: Enhancement for real-time communication with NWDAF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3 solutions are documented for this key issue. Interim evaluation agreed and no interim conclusion is proposed.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Final evaluation and conclusion.</a:t>
            </a:r>
            <a:endParaRPr lang="en-GB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 smtClean="0"/>
              <a:t>Key Issue #19: Trained data model sharing between multiple NWDAF instances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3 solutions </a:t>
            </a:r>
            <a:r>
              <a:rPr lang="en-US" altLang="zh-CN" sz="1200" dirty="0"/>
              <a:t>are </a:t>
            </a:r>
            <a:r>
              <a:rPr lang="en-US" altLang="zh-CN" sz="1200" dirty="0" smtClean="0"/>
              <a:t>documented </a:t>
            </a:r>
            <a:r>
              <a:rPr lang="en-US" altLang="zh-CN" sz="1200" dirty="0"/>
              <a:t>for this key issue. Interim evaluation and conclusion 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Final evaluation and conclusion.</a:t>
            </a:r>
            <a:endParaRPr lang="en-GB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 smtClean="0"/>
              <a:t>Key </a:t>
            </a:r>
            <a:r>
              <a:rPr lang="en-GB" altLang="zh-CN" sz="1600" dirty="0"/>
              <a:t>Issue #20: NWDAF assisting in detecting anomaly events for the user plane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No solutions are captured for this key </a:t>
            </a:r>
            <a:r>
              <a:rPr lang="en-US" altLang="zh-CN" sz="1200" dirty="0" smtClean="0"/>
              <a:t>issue and it is concluded that n</a:t>
            </a:r>
            <a:r>
              <a:rPr lang="en-GB" altLang="zh-CN" sz="1200" dirty="0" smtClean="0"/>
              <a:t>o </a:t>
            </a:r>
            <a:r>
              <a:rPr lang="en-GB" altLang="zh-CN" sz="1200" dirty="0"/>
              <a:t>normative work has been identified for Rel-17</a:t>
            </a:r>
            <a:r>
              <a:rPr lang="en-US" altLang="zh-CN" sz="1200" dirty="0" smtClean="0"/>
              <a:t>.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</a:t>
            </a:r>
            <a:r>
              <a:rPr lang="en-US" altLang="zh-CN" sz="1200" dirty="0" smtClean="0"/>
              <a:t>steps: None.</a:t>
            </a:r>
            <a:endParaRPr lang="en-GB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/>
              <a:t>Key Issue #21: NWDAF assisting in user plane performance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1 solution is </a:t>
            </a:r>
            <a:r>
              <a:rPr lang="en-US" altLang="zh-CN" sz="1200" dirty="0"/>
              <a:t>documented for this key issue and </a:t>
            </a:r>
            <a:r>
              <a:rPr lang="en-US" altLang="zh-CN" sz="1200" dirty="0" smtClean="0"/>
              <a:t>interim </a:t>
            </a:r>
            <a:r>
              <a:rPr lang="en-US" altLang="zh-CN" sz="1200" dirty="0"/>
              <a:t>evaluation and conclusion postponed.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Final evaluation and conclusion.</a:t>
            </a:r>
            <a:endParaRPr lang="en-GB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endParaRPr lang="en-GB" altLang="zh-CN" sz="1100" dirty="0"/>
          </a:p>
        </p:txBody>
      </p:sp>
    </p:spTree>
    <p:extLst>
      <p:ext uri="{BB962C8B-B14F-4D97-AF65-F5344CB8AC3E}">
        <p14:creationId xmlns:p14="http://schemas.microsoft.com/office/powerpoint/2010/main" val="210678641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FS_eNA_ph2 status after </a:t>
            </a:r>
            <a:r>
              <a:rPr lang="en-US" altLang="de-DE" sz="2800" b="1" dirty="0" smtClean="0"/>
              <a:t>SA2#14</a:t>
            </a:r>
            <a:r>
              <a:rPr lang="en-US" altLang="zh-CN" sz="2800" b="1" dirty="0" smtClean="0"/>
              <a:t>1</a:t>
            </a:r>
            <a:r>
              <a:rPr lang="en-US" altLang="de-DE" sz="2800" b="1" dirty="0" smtClean="0"/>
              <a:t>E </a:t>
            </a:r>
            <a:r>
              <a:rPr lang="en-US" altLang="de-DE" sz="2800" b="1" dirty="0"/>
              <a:t>(5/5)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43305" y="1228557"/>
            <a:ext cx="8554481" cy="4838957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600" b="1" dirty="0">
                <a:ea typeface="+mn-ea"/>
                <a:cs typeface="+mn-cs"/>
              </a:rPr>
              <a:t>RAN impacts and dependencies</a:t>
            </a:r>
            <a:r>
              <a:rPr lang="en-US" sz="1600" dirty="0">
                <a:ea typeface="+mn-ea"/>
                <a:cs typeface="+mn-cs"/>
              </a:rPr>
              <a:t>:</a:t>
            </a:r>
            <a:endParaRPr lang="de-DE" sz="16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None identified so far</a:t>
            </a:r>
            <a:r>
              <a:rPr lang="en-US" altLang="zh-CN" sz="1200" dirty="0" smtClean="0"/>
              <a:t>.</a:t>
            </a:r>
            <a:endParaRPr lang="de-DE" altLang="de-DE" sz="80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 smtClean="0"/>
              <a:t>Contentious </a:t>
            </a:r>
            <a:r>
              <a:rPr lang="de-DE" sz="1600" b="1" dirty="0"/>
              <a:t>Issue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/>
              <a:t>None</a:t>
            </a:r>
            <a:r>
              <a:rPr lang="en-US" sz="1200" dirty="0" smtClean="0"/>
              <a:t>.</a:t>
            </a:r>
            <a:endParaRPr lang="en-US" sz="8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sz="1600" b="1" dirty="0" smtClean="0"/>
              <a:t>Dependencies </a:t>
            </a:r>
            <a:r>
              <a:rPr lang="en-US" sz="1600" b="1" dirty="0"/>
              <a:t>with other WGs: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KI#4 </a:t>
            </a:r>
            <a:r>
              <a:rPr lang="en-US" altLang="zh-CN" sz="1200" dirty="0" smtClean="0"/>
              <a:t>can </a:t>
            </a:r>
            <a:r>
              <a:rPr lang="en-US" altLang="zh-CN" sz="1200" dirty="0"/>
              <a:t>been concluded but </a:t>
            </a:r>
            <a:r>
              <a:rPr lang="en-GB" altLang="zh-CN" sz="1200" dirty="0"/>
              <a:t>need to align with SA5 during normative phase </a:t>
            </a:r>
            <a:r>
              <a:rPr lang="en-US" altLang="zh-CN" sz="1200" dirty="0" smtClean="0"/>
              <a:t>, </a:t>
            </a:r>
            <a:r>
              <a:rPr lang="en-US" altLang="zh-CN" sz="1200" dirty="0"/>
              <a:t>an LS was sent to SA5 in SA2#141e.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KI#8 </a:t>
            </a:r>
            <a:r>
              <a:rPr lang="en-US" altLang="zh-CN" sz="1200" dirty="0" smtClean="0"/>
              <a:t>can been </a:t>
            </a:r>
            <a:r>
              <a:rPr lang="en-US" altLang="zh-CN" sz="1200" dirty="0"/>
              <a:t>concluded but </a:t>
            </a:r>
            <a:r>
              <a:rPr lang="en-GB" altLang="zh-CN" sz="1200" dirty="0"/>
              <a:t>need to align with SA4 and SA3 during normative </a:t>
            </a:r>
            <a:r>
              <a:rPr lang="en-GB" altLang="zh-CN" sz="1200" dirty="0" smtClean="0"/>
              <a:t>phase</a:t>
            </a:r>
            <a:r>
              <a:rPr lang="en-US" altLang="zh-CN" sz="1200" dirty="0" smtClean="0"/>
              <a:t>, </a:t>
            </a:r>
            <a:r>
              <a:rPr lang="en-US" altLang="zh-CN" sz="1200" dirty="0"/>
              <a:t>an LS was sent to SA4 and SA3 in SA2#140e.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KI #11 can </a:t>
            </a:r>
            <a:r>
              <a:rPr lang="en-US" altLang="zh-CN" sz="1200" dirty="0" smtClean="0"/>
              <a:t>been </a:t>
            </a:r>
            <a:r>
              <a:rPr lang="en-US" altLang="zh-CN" sz="1200" dirty="0"/>
              <a:t>concluded but </a:t>
            </a:r>
            <a:r>
              <a:rPr lang="en-GB" altLang="zh-CN" sz="1200" dirty="0"/>
              <a:t>need to align with SA3 during normative phase </a:t>
            </a:r>
            <a:r>
              <a:rPr lang="en-US" altLang="zh-CN" sz="1200" dirty="0" smtClean="0"/>
              <a:t>, </a:t>
            </a:r>
            <a:r>
              <a:rPr lang="en-US" altLang="zh-CN" sz="1200" dirty="0"/>
              <a:t>an LS was sent to SA3 in SA2#141e.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 smtClean="0"/>
              <a:t>KI#12</a:t>
            </a:r>
            <a:r>
              <a:rPr lang="en-US" altLang="zh-CN" sz="1200" dirty="0"/>
              <a:t> can been concluded but </a:t>
            </a:r>
            <a:r>
              <a:rPr lang="en-GB" altLang="zh-CN" sz="1200" dirty="0"/>
              <a:t>need to align with </a:t>
            </a:r>
            <a:r>
              <a:rPr lang="en-GB" altLang="zh-CN" sz="1200" dirty="0" smtClean="0"/>
              <a:t>SA5 </a:t>
            </a:r>
            <a:r>
              <a:rPr lang="en-GB" altLang="zh-CN" sz="1200" dirty="0"/>
              <a:t>during normative phase</a:t>
            </a:r>
            <a:r>
              <a:rPr lang="en-US" altLang="zh-CN" sz="1200" dirty="0" smtClean="0"/>
              <a:t>  </a:t>
            </a:r>
            <a:r>
              <a:rPr lang="en-US" altLang="zh-CN" sz="1200" dirty="0"/>
              <a:t>and, an LS was </a:t>
            </a:r>
            <a:r>
              <a:rPr lang="en-US" altLang="zh-CN" sz="1200" dirty="0" smtClean="0"/>
              <a:t>considered </a:t>
            </a:r>
            <a:r>
              <a:rPr lang="en-US" altLang="zh-CN" sz="1200" dirty="0"/>
              <a:t>to send to SA5 in </a:t>
            </a:r>
            <a:r>
              <a:rPr lang="en-US" altLang="zh-CN" sz="1200" dirty="0" smtClean="0"/>
              <a:t>next </a:t>
            </a:r>
            <a:r>
              <a:rPr lang="en-US" altLang="zh-CN" sz="1200" dirty="0"/>
              <a:t>meeting.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KI#15 has been concluded but </a:t>
            </a:r>
            <a:r>
              <a:rPr lang="en-GB" altLang="zh-CN" sz="1200" dirty="0"/>
              <a:t>need to align with SA3 during normative phase </a:t>
            </a:r>
            <a:r>
              <a:rPr lang="en-US" altLang="zh-CN" sz="1200" strike="sngStrike" dirty="0"/>
              <a:t>dependencies on SA3</a:t>
            </a:r>
            <a:r>
              <a:rPr lang="en-US" altLang="zh-CN" sz="1200" dirty="0"/>
              <a:t>, an LS was sent to SA3 on user consent in </a:t>
            </a:r>
            <a:r>
              <a:rPr lang="en-US" altLang="zh-CN" sz="1200" dirty="0" smtClean="0"/>
              <a:t>SA2#139e</a:t>
            </a:r>
            <a:r>
              <a:rPr lang="en-US" altLang="zh-CN" sz="1200" dirty="0"/>
              <a:t>.</a:t>
            </a:r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sz="800" dirty="0" smtClean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b="1" dirty="0" smtClean="0"/>
              <a:t>Focus </a:t>
            </a:r>
            <a:r>
              <a:rPr lang="de-DE" sz="1600" b="1" dirty="0"/>
              <a:t>for the Next Meeting (</a:t>
            </a:r>
            <a:r>
              <a:rPr lang="de-DE" sz="1600" b="1" dirty="0" smtClean="0"/>
              <a:t>SA2#142E</a:t>
            </a:r>
            <a:r>
              <a:rPr lang="de-DE" sz="1600" b="1" dirty="0"/>
              <a:t>)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200" dirty="0"/>
              <a:t>Final evaluation and conclusion. 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200" dirty="0"/>
              <a:t>Submit TR 23.700-91 to SA#90 plenary for approval and agree a </a:t>
            </a:r>
            <a:r>
              <a:rPr lang="en-US" altLang="zh-CN" sz="1200" dirty="0" smtClean="0"/>
              <a:t>WID.</a:t>
            </a:r>
            <a:endParaRPr lang="en-US" altLang="zh-CN" sz="800" dirty="0"/>
          </a:p>
          <a:p>
            <a:pPr marL="457200" lvl="2" indent="-457200">
              <a:spcBef>
                <a:spcPts val="0"/>
              </a:spcBef>
              <a:spcAft>
                <a:spcPts val="200"/>
              </a:spcAft>
              <a:buBlip>
                <a:blip r:embed="rId3"/>
              </a:buBlip>
            </a:pPr>
            <a:endParaRPr lang="en-US" altLang="zh-CN" sz="1600" b="1" dirty="0" smtClean="0"/>
          </a:p>
          <a:p>
            <a:pPr marL="457200" lvl="2" indent="-457200">
              <a:spcBef>
                <a:spcPts val="0"/>
              </a:spcBef>
              <a:spcAft>
                <a:spcPts val="200"/>
              </a:spcAft>
              <a:buBlip>
                <a:blip r:embed="rId3"/>
              </a:buBlip>
            </a:pPr>
            <a:r>
              <a:rPr lang="en-US" altLang="zh-CN" sz="1600" b="1" dirty="0" smtClean="0"/>
              <a:t>Risk:</a:t>
            </a:r>
            <a:endParaRPr lang="en-US" altLang="zh-CN" sz="1600" b="1" dirty="0"/>
          </a:p>
          <a:p>
            <a:pPr lvl="1">
              <a:spcBef>
                <a:spcPts val="300"/>
              </a:spcBef>
              <a:defRPr/>
            </a:pPr>
            <a:r>
              <a:rPr lang="en-US" altLang="zh-CN" sz="1200" dirty="0"/>
              <a:t>Not all 18 KIs can be concluded for R17 as for example no interim evaluation and conclusion </a:t>
            </a:r>
            <a:r>
              <a:rPr lang="en-US" altLang="zh-CN" sz="1200" dirty="0" smtClean="0"/>
              <a:t>are proposed </a:t>
            </a:r>
            <a:r>
              <a:rPr lang="en-US" altLang="zh-CN" sz="1200" dirty="0"/>
              <a:t>for KI#7 and KI#17</a:t>
            </a:r>
          </a:p>
        </p:txBody>
      </p:sp>
    </p:spTree>
    <p:extLst>
      <p:ext uri="{BB962C8B-B14F-4D97-AF65-F5344CB8AC3E}">
        <p14:creationId xmlns:p14="http://schemas.microsoft.com/office/powerpoint/2010/main" val="126845029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12850" y="2908300"/>
            <a:ext cx="6827838" cy="1143000"/>
          </a:xfrm>
        </p:spPr>
        <p:txBody>
          <a:bodyPr/>
          <a:lstStyle/>
          <a:p>
            <a:r>
              <a:rPr lang="en-US" altLang="zh-CN" b="1" dirty="0"/>
              <a:t>backup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4070822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CCEDC7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0A41F864BF9E047AC9D98AA3A92DCA2" ma:contentTypeVersion="13" ma:contentTypeDescription="Create a new document." ma:contentTypeScope="" ma:versionID="b25bcc4ba47422d025582b925f8d75cc">
  <xsd:schema xmlns:xsd="http://www.w3.org/2001/XMLSchema" xmlns:xs="http://www.w3.org/2001/XMLSchema" xmlns:p="http://schemas.microsoft.com/office/2006/metadata/properties" xmlns:ns3="9fcd8246-0349-4f28-bf6f-1f0b2b4b9468" xmlns:ns4="26cfccf3-d9f9-43bb-aadf-58351eb1ba08" targetNamespace="http://schemas.microsoft.com/office/2006/metadata/properties" ma:root="true" ma:fieldsID="8a69f492b6e436bc0ae5a29485c0af4d" ns3:_="" ns4:_="">
    <xsd:import namespace="9fcd8246-0349-4f28-bf6f-1f0b2b4b9468"/>
    <xsd:import namespace="26cfccf3-d9f9-43bb-aadf-58351eb1ba08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OCR" minOccurs="0"/>
                <xsd:element ref="ns4:MediaServiceDateTaken" minOccurs="0"/>
                <xsd:element ref="ns4:MediaServiceLocation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fcd8246-0349-4f28-bf6f-1f0b2b4b9468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6cfccf3-d9f9-43bb-aadf-58351eb1ba0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6" nillable="true" ma:displayName="Location" ma:internalName="MediaServiceLocation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3D73BE1B-3156-4F35-9F0D-A8205F0F092F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53EFFD72-0A4B-40CB-BF43-2F7843CAD85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fcd8246-0349-4f28-bf6f-1f0b2b4b9468"/>
    <ds:schemaRef ds:uri="26cfccf3-d9f9-43bb-aadf-58351eb1ba0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C3DC8A1-98BA-4AF8-8B30-F1D3E1D80CC7}">
  <ds:schemaRefs>
    <ds:schemaRef ds:uri="http://purl.org/dc/dcmitype/"/>
    <ds:schemaRef ds:uri="http://schemas.microsoft.com/office/2006/metadata/properties"/>
    <ds:schemaRef ds:uri="9fcd8246-0349-4f28-bf6f-1f0b2b4b9468"/>
    <ds:schemaRef ds:uri="http://purl.org/dc/elements/1.1/"/>
    <ds:schemaRef ds:uri="http://purl.org/dc/terms/"/>
    <ds:schemaRef ds:uri="http://schemas.microsoft.com/office/2006/documentManagement/types"/>
    <ds:schemaRef ds:uri="http://schemas.openxmlformats.org/package/2006/metadata/core-properties"/>
    <ds:schemaRef ds:uri="http://schemas.microsoft.com/office/infopath/2007/PartnerControls"/>
    <ds:schemaRef ds:uri="26cfccf3-d9f9-43bb-aadf-58351eb1ba08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13361</TotalTime>
  <Words>1166</Words>
  <Application>Microsoft Office PowerPoint</Application>
  <PresentationFormat>全屏显示(4:3)</PresentationFormat>
  <Paragraphs>125</Paragraphs>
  <Slides>8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5" baseType="lpstr">
      <vt:lpstr>Arial </vt:lpstr>
      <vt:lpstr>맑은 고딕</vt:lpstr>
      <vt:lpstr>宋体</vt:lpstr>
      <vt:lpstr>Arial</vt:lpstr>
      <vt:lpstr>Calibri</vt:lpstr>
      <vt:lpstr>Times New Roman</vt:lpstr>
      <vt:lpstr>Office Theme</vt:lpstr>
      <vt:lpstr>   FS_eNA_ph2 Status Report</vt:lpstr>
      <vt:lpstr>FS_eNA_ph2 status at SA#89-e</vt:lpstr>
      <vt:lpstr>FS_eNA_ph2 status after SA2#141E (1/5)</vt:lpstr>
      <vt:lpstr>FS_eNA_ph2 status after SA2#141E (2/5)</vt:lpstr>
      <vt:lpstr>FS_eNA_ph2 status after SA2#141E (3/5)</vt:lpstr>
      <vt:lpstr>FS_eNA_ph2 status after SA2#141E (4/5)</vt:lpstr>
      <vt:lpstr>FS_eNA_ph2 status after SA2#141E (5/5)</vt:lpstr>
      <vt:lpstr>backup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user</cp:lastModifiedBy>
  <cp:revision>1653</cp:revision>
  <dcterms:created xsi:type="dcterms:W3CDTF">2008-08-30T09:32:10Z</dcterms:created>
  <dcterms:modified xsi:type="dcterms:W3CDTF">2020-11-09T08:35:14Z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d845be66-0dd2-42c8-8a85-27aea652d485</vt:lpwstr>
  </property>
  <property fmtid="{D5CDD505-2E9C-101B-9397-08002B2CF9AE}" pid="3" name="CTP_TimeStamp">
    <vt:lpwstr>2020-02-07 13:13:00Z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_2015_ms_pID_725343">
    <vt:lpwstr>(3)PNXOWhoRE8tbdSYJRFPiEh+4FmdQ9EUFFnACL/KEcrjThDozDMwjFlevrs07zk6fkqOwsrPx
IB4nU+PdssIF5XGbiFn/FUGoEXRip0osEcJbIgdOjjHvdRKbSetDKpmVBDKJdeNw0ctd8zWn
6aGOoNFFACh2mg3Yj6huITEellsOCPoq5K725nWbFzFiE6b8Ct1cx32GM/Yk5TBfIkqzEO2c
ZsYxpO0u73AdlFEODN</vt:lpwstr>
  </property>
  <property fmtid="{D5CDD505-2E9C-101B-9397-08002B2CF9AE}" pid="9" name="_2015_ms_pID_7253431">
    <vt:lpwstr>omSIOjHGpIMRrtzNFQpEKwY7RXhlhLyYr/4OdNansHI4T5PptXUXSn
3R59sdU+z1PSbt0ETxLMNQKggpeo8pa8hUcsj0Tqbndi2OYvUc33twOCZzD6m89i7dNi+HkQ
fTgTG26rYXuUkfWZOgQzFSd/tL1WDDEiQ9bIMqkgMyTSvqecakH5FEaYnUplvM+1k2pkIw6I
flAPswK874qwdkqSMWCpeEP/n3cYVAVw95Q8</vt:lpwstr>
  </property>
  <property fmtid="{D5CDD505-2E9C-101B-9397-08002B2CF9AE}" pid="10" name="_2015_ms_pID_7253432">
    <vt:lpwstr>l0GPgPyg+DXw+TtPRIPeuAI=</vt:lpwstr>
  </property>
  <property fmtid="{D5CDD505-2E9C-101B-9397-08002B2CF9AE}" pid="11" name="ContentTypeId">
    <vt:lpwstr>0x01010000A41F864BF9E047AC9D98AA3A92DCA2</vt:lpwstr>
  </property>
  <property fmtid="{D5CDD505-2E9C-101B-9397-08002B2CF9AE}" pid="12" name="_readonly">
    <vt:lpwstr/>
  </property>
  <property fmtid="{D5CDD505-2E9C-101B-9397-08002B2CF9AE}" pid="13" name="_change">
    <vt:lpwstr/>
  </property>
  <property fmtid="{D5CDD505-2E9C-101B-9397-08002B2CF9AE}" pid="14" name="_full-control">
    <vt:lpwstr/>
  </property>
  <property fmtid="{D5CDD505-2E9C-101B-9397-08002B2CF9AE}" pid="15" name="sflag">
    <vt:lpwstr>1602205421</vt:lpwstr>
  </property>
</Properties>
</file>